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89" r:id="rId2"/>
    <p:sldId id="291" r:id="rId3"/>
    <p:sldId id="292" r:id="rId4"/>
    <p:sldId id="293" r:id="rId5"/>
    <p:sldId id="294" r:id="rId6"/>
    <p:sldId id="295" r:id="rId7"/>
    <p:sldId id="290" r:id="rId8"/>
    <p:sldId id="287" r:id="rId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5646"/>
  </p:normalViewPr>
  <p:slideViewPr>
    <p:cSldViewPr snapToGrid="0" snapToObjects="1">
      <p:cViewPr varScale="1">
        <p:scale>
          <a:sx n="145" d="100"/>
          <a:sy n="145" d="100"/>
        </p:scale>
        <p:origin x="1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snapshot takes up some space on your host disk drive. </a:t>
            </a:r>
          </a:p>
          <a:p>
            <a:r>
              <a:rPr lang="en-US" dirty="0"/>
              <a:t>So keeping lots and lots of snapshots can take up a lot of space.</a:t>
            </a:r>
          </a:p>
          <a:p>
            <a:r>
              <a:rPr lang="en-US" dirty="0"/>
              <a:t>Often will be good to delete old snapshots that you don’t need any more.</a:t>
            </a:r>
          </a:p>
          <a:p>
            <a:r>
              <a:rPr lang="en-US" dirty="0"/>
              <a:t>  - i.e. take some as you move through a process at key points</a:t>
            </a:r>
          </a:p>
          <a:p>
            <a:r>
              <a:rPr lang="en-US" dirty="0"/>
              <a:t>  - but then delete all but the last one</a:t>
            </a:r>
          </a:p>
          <a:p>
            <a:r>
              <a:rPr lang="en-US" dirty="0"/>
              <a:t>  - Or take one at the start, then mess around until you know how to do what you want to do correctly.</a:t>
            </a:r>
          </a:p>
          <a:p>
            <a:r>
              <a:rPr lang="en-US" dirty="0"/>
              <a:t>  - then do it from the snapshot</a:t>
            </a:r>
          </a:p>
          <a:p>
            <a:r>
              <a:rPr lang="en-US" dirty="0"/>
              <a:t>  - then take another one and maybe delete the first one.</a:t>
            </a:r>
          </a:p>
          <a:p>
            <a:endParaRPr lang="en-US" dirty="0"/>
          </a:p>
          <a:p>
            <a:r>
              <a:rPr lang="en-US" dirty="0"/>
              <a:t>Great for when you mess stuff up!!!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user created during install is automatically added to the admin (</a:t>
            </a:r>
            <a:r>
              <a:rPr lang="en-US" dirty="0" err="1"/>
              <a:t>adm</a:t>
            </a:r>
            <a:r>
              <a:rPr lang="en-US" dirty="0"/>
              <a:t>) group.</a:t>
            </a:r>
          </a:p>
          <a:p>
            <a:endParaRPr lang="en-US" dirty="0"/>
          </a:p>
          <a:p>
            <a:r>
              <a:rPr lang="en-US" dirty="0"/>
              <a:t>If you were setting up a machine for multiple people to use (e.g. in a lab)</a:t>
            </a:r>
          </a:p>
          <a:p>
            <a:r>
              <a:rPr lang="en-US" dirty="0"/>
              <a:t>Then your user would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But the users you create for others would not be in the </a:t>
            </a:r>
            <a:r>
              <a:rPr lang="en-US" dirty="0" err="1"/>
              <a:t>adm</a:t>
            </a:r>
            <a:r>
              <a:rPr lang="en-US" dirty="0"/>
              <a:t> group</a:t>
            </a:r>
          </a:p>
          <a:p>
            <a:r>
              <a:rPr lang="en-US" dirty="0"/>
              <a:t>They might be in a users, staff or student group,</a:t>
            </a:r>
          </a:p>
          <a:p>
            <a:r>
              <a:rPr lang="en-US" dirty="0"/>
              <a:t>Which could then be assigned different privileges</a:t>
            </a:r>
          </a:p>
          <a:p>
            <a:endParaRPr lang="en-US" dirty="0"/>
          </a:p>
          <a:p>
            <a:r>
              <a:rPr lang="en-US" dirty="0"/>
              <a:t>Example, installing software on the machine requires admin privileges.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455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Apt – </a:t>
            </a:r>
            <a:r>
              <a:rPr lang="en-US" dirty="0" err="1"/>
              <a:t>advancd</a:t>
            </a:r>
            <a:r>
              <a:rPr lang="en-US" dirty="0"/>
              <a:t> packaging tool</a:t>
            </a:r>
          </a:p>
          <a:p>
            <a:r>
              <a:rPr lang="en-US" dirty="0"/>
              <a:t>Rpm – </a:t>
            </a:r>
            <a:r>
              <a:rPr lang="en-US" dirty="0" err="1"/>
              <a:t>redhat</a:t>
            </a:r>
            <a:r>
              <a:rPr lang="en-US" dirty="0"/>
              <a:t> package manager</a:t>
            </a:r>
          </a:p>
          <a:p>
            <a:r>
              <a:rPr lang="en-US" dirty="0"/>
              <a:t>Yum – </a:t>
            </a:r>
            <a:r>
              <a:rPr lang="en-US" dirty="0" err="1"/>
              <a:t>yellowdog</a:t>
            </a:r>
            <a:r>
              <a:rPr lang="en-US" dirty="0"/>
              <a:t> updater – modified</a:t>
            </a:r>
          </a:p>
          <a:p>
            <a:r>
              <a:rPr lang="en-US" dirty="0"/>
              <a:t>Pacman – </a:t>
            </a:r>
            <a:r>
              <a:rPr lang="en-US" dirty="0" err="1"/>
              <a:t>archlinux</a:t>
            </a:r>
            <a:endParaRPr lang="en-US" dirty="0"/>
          </a:p>
          <a:p>
            <a:r>
              <a:rPr lang="en-US" dirty="0"/>
              <a:t>Brew – macOS</a:t>
            </a:r>
          </a:p>
          <a:p>
            <a:endParaRPr lang="en-US" dirty="0"/>
          </a:p>
          <a:p>
            <a:r>
              <a:rPr lang="en-US" dirty="0"/>
              <a:t>For now we’ll focus on system software package manager</a:t>
            </a:r>
          </a:p>
          <a:p>
            <a:r>
              <a:rPr lang="en-US" dirty="0"/>
              <a:t>  We will use APT the Synaptic Package Manager</a:t>
            </a:r>
          </a:p>
          <a:p>
            <a:r>
              <a:rPr lang="en-US" dirty="0"/>
              <a:t>  It is a really good one and is what is the default on Ubuntu, Debian, </a:t>
            </a:r>
            <a:r>
              <a:rPr lang="en-US" dirty="0" err="1"/>
              <a:t>LinuxLite</a:t>
            </a:r>
            <a:endParaRPr lang="en-US" dirty="0"/>
          </a:p>
          <a:p>
            <a:endParaRPr lang="en-US" dirty="0"/>
          </a:p>
          <a:p>
            <a:r>
              <a:rPr lang="en-US" dirty="0"/>
              <a:t>Maybe later we’ll look at one for a specific project…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145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50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openclipart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2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400" dirty="0">
                <a:latin typeface="Dosis ExtraLight"/>
                <a:ea typeface="Dosis ExtraLight"/>
                <a:cs typeface="Dosis ExtraLight"/>
                <a:sym typeface="Dosis ExtraLight"/>
              </a:rPr>
              <a:t>04 – Basic Unix System Administration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A9E92-27C3-7748-8CEE-F9C53A7DC838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1EB3FE0-42EC-AE44-B5E3-B3AE534B9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0564">
            <a:off x="3470750" y="2475313"/>
            <a:ext cx="2324410" cy="232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69B41D-AA73-3B40-85BF-B934F1D96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1500">
            <a:off x="872273" y="3099360"/>
            <a:ext cx="2049346" cy="161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D3A2203-A993-A645-9A1D-3BF3D0D42773}"/>
              </a:ext>
            </a:extLst>
          </p:cNvPr>
          <p:cNvGrpSpPr/>
          <p:nvPr/>
        </p:nvGrpSpPr>
        <p:grpSpPr>
          <a:xfrm>
            <a:off x="2308475" y="4858280"/>
            <a:ext cx="2093976" cy="261610"/>
            <a:chOff x="0" y="4881890"/>
            <a:chExt cx="2093976" cy="2616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D53738-6FD8-CF49-BF01-E888F02869F8}"/>
                </a:ext>
              </a:extLst>
            </p:cNvPr>
            <p:cNvSpPr txBox="1"/>
            <p:nvPr/>
          </p:nvSpPr>
          <p:spPr>
            <a:xfrm>
              <a:off x="0" y="4881890"/>
              <a:ext cx="190468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Images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9481FF-A733-AB48-8159-B81ADECC2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1E809-44D5-034E-B5D6-3252D9CDA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System Administration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5D695-4E85-7040-A1FC-7BC8013127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VirtualBox Snapshots</a:t>
            </a:r>
          </a:p>
          <a:p>
            <a:r>
              <a:rPr lang="en-US" sz="2000" dirty="0"/>
              <a:t>The Super User</a:t>
            </a:r>
          </a:p>
          <a:p>
            <a:r>
              <a:rPr lang="en-US" sz="2000" dirty="0"/>
              <a:t>Users and Groups</a:t>
            </a:r>
          </a:p>
          <a:p>
            <a:r>
              <a:rPr lang="en-US" sz="2000" dirty="0"/>
              <a:t>Software Installation</a:t>
            </a:r>
          </a:p>
          <a:p>
            <a:pPr lvl="1"/>
            <a:r>
              <a:rPr lang="en-US" sz="2000" dirty="0"/>
              <a:t>Package Managers</a:t>
            </a:r>
          </a:p>
          <a:p>
            <a:pPr lvl="2"/>
            <a:r>
              <a:rPr lang="en-US" sz="2000" dirty="0"/>
              <a:t>Graphical Interface</a:t>
            </a:r>
          </a:p>
          <a:p>
            <a:pPr lvl="2"/>
            <a:r>
              <a:rPr lang="en-US" sz="2000" dirty="0"/>
              <a:t>Command Line Interface</a:t>
            </a:r>
          </a:p>
        </p:txBody>
      </p:sp>
    </p:spTree>
    <p:extLst>
      <p:ext uri="{BB962C8B-B14F-4D97-AF65-F5344CB8AC3E}">
        <p14:creationId xmlns:p14="http://schemas.microsoft.com/office/powerpoint/2010/main" val="130734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C7D29-FDD3-0C41-962C-D7EDD24B8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63" y="-4838"/>
            <a:ext cx="6761100" cy="857400"/>
          </a:xfrm>
        </p:spPr>
        <p:txBody>
          <a:bodyPr/>
          <a:lstStyle/>
          <a:p>
            <a:r>
              <a:rPr lang="en-US" sz="3200" dirty="0"/>
              <a:t>VirtualBox Snapshots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8A7B8-F474-934F-AB97-03E7ED6F6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63" y="781097"/>
            <a:ext cx="6761100" cy="1719188"/>
          </a:xfrm>
        </p:spPr>
        <p:txBody>
          <a:bodyPr/>
          <a:lstStyle/>
          <a:p>
            <a:r>
              <a:rPr lang="en-US" sz="1800" dirty="0"/>
              <a:t>A </a:t>
            </a:r>
            <a:r>
              <a:rPr lang="en-US" sz="1800" b="1" i="1" dirty="0"/>
              <a:t>snapshot</a:t>
            </a:r>
            <a:r>
              <a:rPr lang="en-US" sz="1800" dirty="0"/>
              <a:t> is a backup of your virtual machine that will allow you to </a:t>
            </a:r>
            <a:r>
              <a:rPr lang="en-US" sz="1800" b="1" i="1" dirty="0"/>
              <a:t>restore</a:t>
            </a:r>
            <a:r>
              <a:rPr lang="en-US" sz="1800" dirty="0"/>
              <a:t> it to a known (hopefully functional) state.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64F48-DE4E-A945-B963-33E02D54BC1A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2E836-B7D7-B041-9F75-30A969AB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4731">
            <a:off x="368529" y="2237083"/>
            <a:ext cx="3675346" cy="2403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0E2744-C6A8-604C-8990-E8E1224B1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07499">
            <a:off x="3787287" y="2257157"/>
            <a:ext cx="3775725" cy="24695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956B4B-4231-8F47-BC6F-5B4E5D2CA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021" y="1638497"/>
            <a:ext cx="5394371" cy="376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1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541D-F57D-C643-87FC-633390F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Courier" pitchFamily="2" charset="0"/>
              </a:rPr>
              <a:t>root</a:t>
            </a:r>
            <a:r>
              <a:rPr lang="en-US" sz="3200" dirty="0"/>
              <a:t> user and </a:t>
            </a:r>
            <a:r>
              <a:rPr lang="en-US" sz="3200" dirty="0" err="1">
                <a:latin typeface="Courier" pitchFamily="2" charset="0"/>
              </a:rPr>
              <a:t>sudo</a:t>
            </a:r>
            <a:endParaRPr lang="en-US" sz="3200" dirty="0">
              <a:latin typeface="Courier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BAF62-2794-8E42-B83C-108D566F5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Unix is a multi-user system</a:t>
            </a:r>
          </a:p>
          <a:p>
            <a:endParaRPr lang="en-US" sz="1800" dirty="0"/>
          </a:p>
          <a:p>
            <a:pPr lvl="1"/>
            <a:r>
              <a:rPr lang="en-US" sz="1800" dirty="0">
                <a:latin typeface="Courier" pitchFamily="2" charset="0"/>
              </a:rPr>
              <a:t>root</a:t>
            </a:r>
            <a:r>
              <a:rPr lang="en-US" sz="1800" dirty="0"/>
              <a:t> is the name of the </a:t>
            </a:r>
            <a:r>
              <a:rPr lang="en-US" sz="1800" i="1" dirty="0"/>
              <a:t>super user</a:t>
            </a:r>
          </a:p>
          <a:p>
            <a:pPr lvl="2"/>
            <a:r>
              <a:rPr lang="en-US" sz="1800" dirty="0"/>
              <a:t>cannot log in - security</a:t>
            </a:r>
          </a:p>
          <a:p>
            <a:pPr lvl="2"/>
            <a:endParaRPr lang="en-US" sz="1800" i="1" dirty="0"/>
          </a:p>
          <a:p>
            <a:pPr lvl="1"/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/>
              <a:t> </a:t>
            </a:r>
            <a:r>
              <a:rPr lang="en-US" sz="1800" dirty="0"/>
              <a:t>runs commands as the super user</a:t>
            </a:r>
          </a:p>
          <a:p>
            <a:pPr lvl="2"/>
            <a:r>
              <a:rPr lang="en-US" sz="1800" dirty="0"/>
              <a:t>User must have admin (</a:t>
            </a:r>
            <a:r>
              <a:rPr lang="en-US" sz="1800" dirty="0" err="1">
                <a:latin typeface="Courier" pitchFamily="2" charset="0"/>
              </a:rPr>
              <a:t>adm</a:t>
            </a:r>
            <a:r>
              <a:rPr lang="en-US" sz="1800" dirty="0"/>
              <a:t> group) privileges</a:t>
            </a:r>
          </a:p>
          <a:p>
            <a:pPr lvl="1"/>
            <a:endParaRPr lang="en-US" sz="1800" i="1" dirty="0"/>
          </a:p>
          <a:p>
            <a:pPr lvl="2"/>
            <a:r>
              <a:rPr lang="en-US" sz="1800" i="1" dirty="0"/>
              <a:t>E.g.  </a:t>
            </a:r>
            <a:r>
              <a:rPr lang="en-US" sz="1800" i="1" dirty="0" err="1">
                <a:latin typeface="Courier" pitchFamily="2" charset="0"/>
              </a:rPr>
              <a:t>sudo</a:t>
            </a:r>
            <a:r>
              <a:rPr lang="en-US" sz="1800" i="1" dirty="0">
                <a:latin typeface="Courier" pitchFamily="2" charset="0"/>
              </a:rPr>
              <a:t> apt install apache2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09481-524F-D74A-98AE-187148BE488D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F8401-B0BC-2348-A4A9-C4FEEDD54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178">
            <a:off x="5911439" y="1090732"/>
            <a:ext cx="2362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8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F85F-6D9D-7F42-B8EE-579096452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3" y="320308"/>
            <a:ext cx="6761100" cy="857400"/>
          </a:xfrm>
        </p:spPr>
        <p:txBody>
          <a:bodyPr/>
          <a:lstStyle/>
          <a:p>
            <a:r>
              <a:rPr lang="en-US" sz="3200" dirty="0"/>
              <a:t>Software Installation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64C64-722C-554E-B457-1285BBEDF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601" y="1313350"/>
            <a:ext cx="6761100" cy="2980500"/>
          </a:xfrm>
        </p:spPr>
        <p:txBody>
          <a:bodyPr/>
          <a:lstStyle/>
          <a:p>
            <a:r>
              <a:rPr lang="en-US" sz="2000" dirty="0"/>
              <a:t>A </a:t>
            </a:r>
            <a:r>
              <a:rPr lang="en-US" sz="2000" b="1" i="1" dirty="0"/>
              <a:t>package manager </a:t>
            </a:r>
            <a:r>
              <a:rPr lang="en-US" sz="2000" dirty="0"/>
              <a:t>is a tool to simplify installing software and managing its </a:t>
            </a:r>
            <a:r>
              <a:rPr lang="en-US" sz="2000" b="1" i="1" dirty="0"/>
              <a:t>external dependencies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lvl="1"/>
            <a:r>
              <a:rPr lang="en-US" sz="2000" dirty="0"/>
              <a:t>System-Level Package Managers</a:t>
            </a:r>
          </a:p>
          <a:p>
            <a:pPr lvl="2"/>
            <a:r>
              <a:rPr lang="en-US" sz="2000" b="1" dirty="0"/>
              <a:t>apt</a:t>
            </a:r>
            <a:r>
              <a:rPr lang="en-US" sz="2000" dirty="0"/>
              <a:t>, rpm, yum, </a:t>
            </a:r>
            <a:r>
              <a:rPr lang="en-US" sz="2000" dirty="0" err="1"/>
              <a:t>pacman</a:t>
            </a:r>
            <a:r>
              <a:rPr lang="en-US" sz="2000" dirty="0"/>
              <a:t>, brew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Project-Level Package Managers</a:t>
            </a:r>
          </a:p>
          <a:p>
            <a:pPr lvl="2"/>
            <a:r>
              <a:rPr lang="en-US" sz="2000" dirty="0"/>
              <a:t>JavaScript 		</a:t>
            </a:r>
            <a:r>
              <a:rPr lang="en-US" sz="2000" dirty="0" err="1"/>
              <a:t>npm</a:t>
            </a:r>
            <a:endParaRPr lang="en-US" sz="2000" dirty="0"/>
          </a:p>
          <a:p>
            <a:pPr lvl="2"/>
            <a:r>
              <a:rPr lang="en-US" sz="2000" dirty="0"/>
              <a:t>Python		pip	</a:t>
            </a:r>
            <a:r>
              <a:rPr lang="en-US" sz="2000" dirty="0" err="1"/>
              <a:t>conda</a:t>
            </a:r>
            <a:endParaRPr lang="en-US" sz="2000" dirty="0"/>
          </a:p>
          <a:p>
            <a:pPr lvl="2"/>
            <a:r>
              <a:rPr lang="en-US" sz="2000" dirty="0"/>
              <a:t>Java		maven	</a:t>
            </a:r>
            <a:r>
              <a:rPr lang="en-US" sz="2000" dirty="0" err="1"/>
              <a:t>gradle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6E24-EE44-574A-8741-4B0912D5C0B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01DB-F12D-5145-9477-4F2553A1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7823"/>
            <a:ext cx="6761100" cy="857400"/>
          </a:xfrm>
        </p:spPr>
        <p:txBody>
          <a:bodyPr/>
          <a:lstStyle/>
          <a:p>
            <a:r>
              <a:rPr lang="en-US" sz="3200" dirty="0">
                <a:latin typeface="Courier" pitchFamily="2" charset="0"/>
              </a:rPr>
              <a:t>apt</a:t>
            </a:r>
            <a:r>
              <a:rPr lang="en-US" sz="3200" dirty="0"/>
              <a:t> &amp; Synaptic Package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A1F6F-8F4C-E648-8168-674DAB05BD1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3F1AC-075B-1744-A65E-7AE68F9A1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4941">
            <a:off x="348533" y="1740233"/>
            <a:ext cx="4844103" cy="2932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C324B5-0BD9-0741-9BCB-5D16D2CE8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00651">
            <a:off x="4104104" y="1423627"/>
            <a:ext cx="4494253" cy="283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0DBFD2-6FB3-2F4F-87DD-34ED07A9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What’s Next?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D81CE-F257-AB42-8F97-89DCFA10C0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Revise and Resubmits</a:t>
            </a:r>
          </a:p>
          <a:p>
            <a:r>
              <a:rPr lang="en-US" sz="2000" dirty="0"/>
              <a:t>Quizzes</a:t>
            </a:r>
          </a:p>
          <a:p>
            <a:r>
              <a:rPr lang="en-US" sz="2000" dirty="0"/>
              <a:t>Prepare for Reading and Discussion</a:t>
            </a:r>
          </a:p>
          <a:p>
            <a:r>
              <a:rPr lang="en-US" sz="2000" dirty="0"/>
              <a:t>A04 / Q04 – Moodle by next Wednesday</a:t>
            </a:r>
          </a:p>
        </p:txBody>
      </p:sp>
    </p:spTree>
    <p:extLst>
      <p:ext uri="{BB962C8B-B14F-4D97-AF65-F5344CB8AC3E}">
        <p14:creationId xmlns:p14="http://schemas.microsoft.com/office/powerpoint/2010/main" val="12873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828</TotalTime>
  <Words>509</Words>
  <Application>Microsoft Macintosh PowerPoint</Application>
  <PresentationFormat>On-screen Show (16:9)</PresentationFormat>
  <Paragraphs>82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Courier</vt:lpstr>
      <vt:lpstr>Dosis</vt:lpstr>
      <vt:lpstr>Dosis ExtraLight</vt:lpstr>
      <vt:lpstr>Titillium Web Light</vt:lpstr>
      <vt:lpstr>Mowbray template</vt:lpstr>
      <vt:lpstr>04 – Basic Unix System Administration</vt:lpstr>
      <vt:lpstr>System Administration</vt:lpstr>
      <vt:lpstr>VirtualBox Snapshots</vt:lpstr>
      <vt:lpstr>root user and sudo</vt:lpstr>
      <vt:lpstr>Software Installation</vt:lpstr>
      <vt:lpstr>apt &amp; Synaptic Package Manager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05 – Basic Unix System Administration</dc:title>
  <dc:creator>Braught, Grant</dc:creator>
  <cp:lastModifiedBy>Braught, Grant</cp:lastModifiedBy>
  <cp:revision>33</cp:revision>
  <dcterms:created xsi:type="dcterms:W3CDTF">2020-09-16T11:58:51Z</dcterms:created>
  <dcterms:modified xsi:type="dcterms:W3CDTF">2021-09-09T18:45:48Z</dcterms:modified>
</cp:coreProperties>
</file>

<file path=docProps/thumbnail.jpeg>
</file>